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0" r:id="rId4"/>
    <p:sldId id="267" r:id="rId5"/>
    <p:sldId id="266" r:id="rId6"/>
    <p:sldId id="268" r:id="rId7"/>
    <p:sldId id="269" r:id="rId8"/>
    <p:sldId id="258" r:id="rId9"/>
    <p:sldId id="259" r:id="rId10"/>
    <p:sldId id="260" r:id="rId11"/>
    <p:sldId id="261" r:id="rId12"/>
    <p:sldId id="262" r:id="rId13"/>
    <p:sldId id="263"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A03EA-45E4-4A3A-8CD9-EEF96ED4A6B6}" v="605" dt="2024-02-14T19:14:57.030"/>
    <p1510:client id="{42A25435-C1BB-1A53-5545-42BB13EDEEBF}" v="27" dt="2024-02-15T05:10:57.9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63" d="100"/>
          <a:sy n="63" d="100"/>
        </p:scale>
        <p:origin x="6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esearchleap.com/waste-management-firms-as-catalysts-for-developing-smes-circular-business-models-the-possibilities-of-industrial-symbiosi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thecityfix.com/blog/better-trash-collection-for-a-stronger-recovery-solid-waste-management-as-a-pillar-of-urban-change/"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ourworld.unu.edu/en/the-waste-revolution-in-nagoya" TargetMode="External"/><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hyperlink" Target="https://www.eea.europa.eu/airs/2017/resource-efficiency-and-low-carbon-economy/recycling-of-municipal-waste" TargetMode="Externa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hyperlink" Target="https://clamorworld.com/india-top-countries-e-waste-generation-study/" TargetMode="External"/><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hyperlink" Target="https://www.flickr.com/photos/mpcaphotos/26759734882" TargetMode="Externa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hyperlink" Target="http://www.flickr.com/photos/chidorian/3613515017/"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Landfill_diversion" TargetMode="External"/><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hyperlink" Target="https://wikiwaste.org.uk/index.php?title=Waste_food_only"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hyperlink" Target="https://inhabitingtheanthropocene.com/category/plastic/"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asiapathways-adbi.org/2018/06/sustainable-funding-schemes-for-the-development-of-waste-management-projects-in-asia/" TargetMode="External"/><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hyperlink" Target="https://freepngimg.com/png/73381-bin-shawnee-business-environment-sustainability-recycle-waste"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technofaq.org/posts/2019/05/how-waste-management-is-beneficial-to-the-environment/"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wastewise.be/2015/08/commingled-versus-source-separated-collections-uk-perspective/" TargetMode="Externa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environmentandsociety.org/arcadia/cosmology-ergene-river-pollution" TargetMode="Externa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hyperlink" Target="https://www.pressenza.com/2019/05/plastic-warms-the-planet-twice-as-much-as-aviation-heres-how-to-make-it-climate-friendly/" TargetMode="Externa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hyperlink" Target="http://www.thinkinghumanity.com/2019/02/10-frightening-facts-about-plastic-pollution-we-all-need-to-know.html" TargetMode="External"/><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https://www.myza.co.za/elections-2021-witzenberg-a-model-municipality-tarnished-by-poor-waste-management-and-unemployment/" TargetMode="Externa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een trash can next to a drawing of cranes&#10;&#10;Description automatically generated">
            <a:extLst>
              <a:ext uri="{FF2B5EF4-FFF2-40B4-BE49-F238E27FC236}">
                <a16:creationId xmlns:a16="http://schemas.microsoft.com/office/drawing/2014/main" id="{7D0390B2-4AE4-5234-B8CE-DFAD81CF3FE5}"/>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t="10475" r="-1" b="3906"/>
          <a:stretch/>
        </p:blipFill>
        <p:spPr>
          <a:xfrm>
            <a:off x="4547937" y="-5"/>
            <a:ext cx="7644062" cy="3681406"/>
          </a:xfrm>
          <a:prstGeom prst="rect">
            <a:avLst/>
          </a:prstGeom>
        </p:spPr>
      </p:pic>
      <p:pic>
        <p:nvPicPr>
          <p:cNvPr id="8" name="Picture 7" descr="A person standing in a pile of garbage&#10;&#10;Description automatically generated">
            <a:extLst>
              <a:ext uri="{FF2B5EF4-FFF2-40B4-BE49-F238E27FC236}">
                <a16:creationId xmlns:a16="http://schemas.microsoft.com/office/drawing/2014/main" id="{3F7A47A5-3CA9-1A7D-C1C8-45AF41675A2C}"/>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18420" r="-1" b="6022"/>
          <a:stretch/>
        </p:blipFill>
        <p:spPr>
          <a:xfrm>
            <a:off x="4547938" y="3681409"/>
            <a:ext cx="7644062" cy="3176595"/>
          </a:xfrm>
          <a:prstGeom prst="rect">
            <a:avLst/>
          </a:prstGeom>
        </p:spPr>
      </p:pic>
      <p:sp>
        <p:nvSpPr>
          <p:cNvPr id="63" name="Rectangle 6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1115219"/>
            <a:ext cx="5395912" cy="2387600"/>
          </a:xfrm>
        </p:spPr>
        <p:txBody>
          <a:bodyPr>
            <a:normAutofit/>
          </a:bodyPr>
          <a:lstStyle/>
          <a:p>
            <a:pPr algn="l"/>
            <a:r>
              <a:rPr lang="en-US" sz="4600" b="1" dirty="0">
                <a:solidFill>
                  <a:schemeClr val="bg1"/>
                </a:solidFill>
                <a:latin typeface="Calibri Light"/>
                <a:cs typeface="Calibri Light"/>
              </a:rPr>
              <a:t>Waste Management: Strategies for a Sustainable Future</a:t>
            </a:r>
            <a:endParaRPr lang="en-US" sz="4600" b="1" dirty="0">
              <a:solidFill>
                <a:schemeClr val="bg1"/>
              </a:solidFill>
            </a:endParaRPr>
          </a:p>
        </p:txBody>
      </p:sp>
      <p:sp>
        <p:nvSpPr>
          <p:cNvPr id="3" name="Subtitle 2"/>
          <p:cNvSpPr>
            <a:spLocks noGrp="1"/>
          </p:cNvSpPr>
          <p:nvPr>
            <p:ph type="subTitle" idx="1"/>
          </p:nvPr>
        </p:nvSpPr>
        <p:spPr>
          <a:xfrm>
            <a:off x="838200" y="3902075"/>
            <a:ext cx="5395912" cy="1655762"/>
          </a:xfrm>
        </p:spPr>
        <p:txBody>
          <a:bodyPr>
            <a:normAutofit/>
          </a:bodyPr>
          <a:lstStyle/>
          <a:p>
            <a:pPr algn="l"/>
            <a:r>
              <a:rPr lang="en-US" sz="2000" b="1" dirty="0">
                <a:solidFill>
                  <a:schemeClr val="bg1"/>
                </a:solidFill>
                <a:latin typeface="Calibri"/>
                <a:cs typeface="Calibri"/>
              </a:rPr>
              <a:t>Reducing, Reusing, and Recycling for a Cleaner Environment</a:t>
            </a:r>
            <a:endParaRPr lang="en-US" sz="2000" b="1" dirty="0">
              <a:solidFill>
                <a:schemeClr val="bg1"/>
              </a:solidFill>
            </a:endParaRPr>
          </a:p>
        </p:txBody>
      </p:sp>
      <p:cxnSp>
        <p:nvCxnSpPr>
          <p:cNvPr id="65" name="Straight Connector 6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erson standing next to a large bin of cans&#10;&#10;Description automatically generated">
            <a:extLst>
              <a:ext uri="{FF2B5EF4-FFF2-40B4-BE49-F238E27FC236}">
                <a16:creationId xmlns:a16="http://schemas.microsoft.com/office/drawing/2014/main" id="{9FFEB40B-837D-4A2C-EB75-FFB660EE720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0128" r="2" b="5901"/>
          <a:stretch/>
        </p:blipFill>
        <p:spPr>
          <a:xfrm>
            <a:off x="5546558" y="-1"/>
            <a:ext cx="6645441" cy="2391331"/>
          </a:xfrm>
          <a:prstGeom prst="rect">
            <a:avLst/>
          </a:prstGeom>
        </p:spPr>
      </p:pic>
      <p:pic>
        <p:nvPicPr>
          <p:cNvPr id="7" name="Picture 6" descr="Several different colored trash cans&#10;&#10;Description automatically generated">
            <a:extLst>
              <a:ext uri="{FF2B5EF4-FFF2-40B4-BE49-F238E27FC236}">
                <a16:creationId xmlns:a16="http://schemas.microsoft.com/office/drawing/2014/main" id="{F4005F2B-D361-CC0E-D080-769835808488}"/>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5218" r="1095" b="1"/>
          <a:stretch/>
        </p:blipFill>
        <p:spPr>
          <a:xfrm>
            <a:off x="5546558" y="2391337"/>
            <a:ext cx="6645441" cy="4466657"/>
          </a:xfrm>
          <a:prstGeom prst="rect">
            <a:avLst/>
          </a:prstGeom>
        </p:spPr>
      </p:pic>
      <p:sp>
        <p:nvSpPr>
          <p:cNvPr id="34" name="Rectangle 33">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D91F9-B2E5-4FBB-C4B9-5F7555D6923F}"/>
              </a:ext>
            </a:extLst>
          </p:cNvPr>
          <p:cNvSpPr>
            <a:spLocks noGrp="1"/>
          </p:cNvSpPr>
          <p:nvPr>
            <p:ph type="title"/>
          </p:nvPr>
        </p:nvSpPr>
        <p:spPr>
          <a:xfrm>
            <a:off x="1187668" y="910431"/>
            <a:ext cx="4641631" cy="1466455"/>
          </a:xfrm>
        </p:spPr>
        <p:txBody>
          <a:bodyPr anchor="b">
            <a:normAutofit/>
          </a:bodyPr>
          <a:lstStyle/>
          <a:p>
            <a:r>
              <a:rPr lang="en-US" b="1">
                <a:solidFill>
                  <a:schemeClr val="bg1"/>
                </a:solidFill>
                <a:latin typeface="Calibri Light"/>
                <a:cs typeface="Calibri Light"/>
              </a:rPr>
              <a:t>Waste Management Hierarchy</a:t>
            </a:r>
            <a:endParaRPr lang="en-US" b="1">
              <a:solidFill>
                <a:schemeClr val="bg1"/>
              </a:solidFill>
            </a:endParaRPr>
          </a:p>
        </p:txBody>
      </p:sp>
      <p:cxnSp>
        <p:nvCxnSpPr>
          <p:cNvPr id="36" name="Straight Connector 35">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4A925E-7FFA-4A6E-E97E-38823A1CE953}"/>
              </a:ext>
            </a:extLst>
          </p:cNvPr>
          <p:cNvSpPr>
            <a:spLocks noGrp="1"/>
          </p:cNvSpPr>
          <p:nvPr>
            <p:ph idx="1"/>
          </p:nvPr>
        </p:nvSpPr>
        <p:spPr>
          <a:xfrm>
            <a:off x="1187668" y="2492080"/>
            <a:ext cx="4641631" cy="3015849"/>
          </a:xfrm>
        </p:spPr>
        <p:txBody>
          <a:bodyPr vert="horz" lIns="91440" tIns="45720" rIns="91440" bIns="45720" rtlCol="0" anchor="t">
            <a:noAutofit/>
          </a:bodyPr>
          <a:lstStyle/>
          <a:p>
            <a:pPr marL="0" indent="0">
              <a:buNone/>
            </a:pPr>
            <a:r>
              <a:rPr lang="en-US" sz="1600" b="1" dirty="0">
                <a:solidFill>
                  <a:schemeClr val="bg1"/>
                </a:solidFill>
                <a:cs typeface="Calibri"/>
              </a:rPr>
              <a:t>Pyramid diagram illustrating the waste management hierarchy:</a:t>
            </a:r>
          </a:p>
          <a:p>
            <a:r>
              <a:rPr lang="en-US" sz="1800" dirty="0">
                <a:solidFill>
                  <a:schemeClr val="bg1"/>
                </a:solidFill>
                <a:cs typeface="Calibri"/>
              </a:rPr>
              <a:t>Waste prevention: Minimizing waste generation by reducing consumption and adopting sustainable practices.</a:t>
            </a:r>
          </a:p>
          <a:p>
            <a:r>
              <a:rPr lang="en-US" sz="1800" dirty="0">
                <a:solidFill>
                  <a:schemeClr val="bg1"/>
                </a:solidFill>
                <a:cs typeface="Calibri"/>
              </a:rPr>
              <a:t>Waste reduction: Reducing the amount of waste produced through efficient resource use and product design.</a:t>
            </a:r>
          </a:p>
          <a:p>
            <a:r>
              <a:rPr lang="en-US" sz="1800" dirty="0">
                <a:solidFill>
                  <a:schemeClr val="bg1"/>
                </a:solidFill>
                <a:cs typeface="Calibri"/>
              </a:rPr>
              <a:t>Recycling: Repurposing materials to create new products, conserving resources, and reducing the need for raw materials.</a:t>
            </a:r>
          </a:p>
          <a:p>
            <a:r>
              <a:rPr lang="en-US" sz="1800" dirty="0">
                <a:solidFill>
                  <a:schemeClr val="bg1"/>
                </a:solidFill>
                <a:cs typeface="Calibri"/>
              </a:rPr>
              <a:t>Energy recovery: Extracting energy from waste through processes like incineration, anaerobic digestion, or landfill gas recovery</a:t>
            </a:r>
          </a:p>
        </p:txBody>
      </p:sp>
    </p:spTree>
    <p:extLst>
      <p:ext uri="{BB962C8B-B14F-4D97-AF65-F5344CB8AC3E}">
        <p14:creationId xmlns:p14="http://schemas.microsoft.com/office/powerpoint/2010/main" val="2647282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le of electronic devices&#10;&#10;Description automatically generated">
            <a:extLst>
              <a:ext uri="{FF2B5EF4-FFF2-40B4-BE49-F238E27FC236}">
                <a16:creationId xmlns:a16="http://schemas.microsoft.com/office/drawing/2014/main" id="{B8DB389C-9F5C-AE9C-91BE-32A7CD20F8E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4017" r="2" b="22012"/>
          <a:stretch/>
        </p:blipFill>
        <p:spPr>
          <a:xfrm>
            <a:off x="5546558" y="-1"/>
            <a:ext cx="6645441" cy="2391331"/>
          </a:xfrm>
          <a:prstGeom prst="rect">
            <a:avLst/>
          </a:prstGeom>
        </p:spPr>
      </p:pic>
      <p:pic>
        <p:nvPicPr>
          <p:cNvPr id="4" name="Picture 3" descr="A person putting a plastic cup into a green garbage can&#10;&#10;Description automatically generated">
            <a:extLst>
              <a:ext uri="{FF2B5EF4-FFF2-40B4-BE49-F238E27FC236}">
                <a16:creationId xmlns:a16="http://schemas.microsoft.com/office/drawing/2014/main" id="{1CB409F1-FEDF-F78D-3FB4-9F53B71DEDB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690"/>
          <a:stretch/>
        </p:blipFill>
        <p:spPr>
          <a:xfrm>
            <a:off x="5546558" y="2391337"/>
            <a:ext cx="6645441" cy="4466657"/>
          </a:xfrm>
          <a:prstGeom prst="rect">
            <a:avLst/>
          </a:prstGeom>
        </p:spPr>
      </p:pic>
      <p:sp>
        <p:nvSpPr>
          <p:cNvPr id="23" name="Rectangle 22">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BC5E7-AA60-1F27-0618-E3890552B531}"/>
              </a:ext>
            </a:extLst>
          </p:cNvPr>
          <p:cNvSpPr>
            <a:spLocks noGrp="1"/>
          </p:cNvSpPr>
          <p:nvPr>
            <p:ph type="title"/>
          </p:nvPr>
        </p:nvSpPr>
        <p:spPr>
          <a:xfrm>
            <a:off x="1187668" y="910431"/>
            <a:ext cx="4641631" cy="1466455"/>
          </a:xfrm>
        </p:spPr>
        <p:txBody>
          <a:bodyPr anchor="b">
            <a:normAutofit/>
          </a:bodyPr>
          <a:lstStyle/>
          <a:p>
            <a:r>
              <a:rPr lang="en-US" b="1">
                <a:solidFill>
                  <a:schemeClr val="bg1"/>
                </a:solidFill>
                <a:latin typeface="Calibri Light"/>
                <a:cs typeface="Calibri Light"/>
              </a:rPr>
              <a:t>Waste Prevention and Reduction</a:t>
            </a:r>
            <a:endParaRPr lang="en-US" b="1">
              <a:solidFill>
                <a:schemeClr val="bg1"/>
              </a:solidFill>
            </a:endParaRPr>
          </a:p>
        </p:txBody>
      </p:sp>
      <p:cxnSp>
        <p:nvCxnSpPr>
          <p:cNvPr id="25" name="Straight Connector 24">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04254F-0365-077F-7659-18626543F07E}"/>
              </a:ext>
            </a:extLst>
          </p:cNvPr>
          <p:cNvSpPr>
            <a:spLocks noGrp="1"/>
          </p:cNvSpPr>
          <p:nvPr>
            <p:ph idx="1"/>
          </p:nvPr>
        </p:nvSpPr>
        <p:spPr>
          <a:xfrm>
            <a:off x="1187668" y="2492080"/>
            <a:ext cx="4641631" cy="3015849"/>
          </a:xfrm>
        </p:spPr>
        <p:txBody>
          <a:bodyPr vert="horz" lIns="91440" tIns="45720" rIns="91440" bIns="45720" rtlCol="0" anchor="t">
            <a:noAutofit/>
          </a:bodyPr>
          <a:lstStyle/>
          <a:p>
            <a:pPr marL="0" indent="0">
              <a:buNone/>
            </a:pPr>
            <a:r>
              <a:rPr lang="en-US" sz="1800" b="1" dirty="0">
                <a:solidFill>
                  <a:schemeClr val="bg1"/>
                </a:solidFill>
                <a:cs typeface="Calibri"/>
              </a:rPr>
              <a:t>Strategies to minimize waste generation:</a:t>
            </a:r>
            <a:endParaRPr lang="en-US" b="1">
              <a:solidFill>
                <a:schemeClr val="bg1"/>
              </a:solidFill>
            </a:endParaRPr>
          </a:p>
          <a:p>
            <a:r>
              <a:rPr lang="en-US" sz="1800" dirty="0">
                <a:solidFill>
                  <a:schemeClr val="bg1"/>
                </a:solidFill>
                <a:cs typeface="Calibri"/>
              </a:rPr>
              <a:t>Product redesign: Designing products with longevity, recyclability, and minimal packaging.</a:t>
            </a:r>
          </a:p>
          <a:p>
            <a:r>
              <a:rPr lang="en-US" sz="1800" dirty="0">
                <a:solidFill>
                  <a:schemeClr val="bg1"/>
                </a:solidFill>
                <a:cs typeface="Calibri"/>
              </a:rPr>
              <a:t>Packaging reduction: Using eco-friendly packaging materials and adopting reusable or refillable packaging.</a:t>
            </a:r>
          </a:p>
          <a:p>
            <a:r>
              <a:rPr lang="en-US" sz="1800" dirty="0">
                <a:solidFill>
                  <a:schemeClr val="bg1"/>
                </a:solidFill>
                <a:cs typeface="Calibri"/>
              </a:rPr>
              <a:t>Education and awareness: Promoting waste reduction practices through public education campaigns and consumer awareness programs.</a:t>
            </a:r>
            <a:endParaRPr lang="en-US" sz="1800" dirty="0">
              <a:solidFill>
                <a:schemeClr val="bg1"/>
              </a:solidFill>
            </a:endParaRPr>
          </a:p>
          <a:p>
            <a:endParaRPr lang="en-US" sz="1700">
              <a:solidFill>
                <a:schemeClr val="bg1"/>
              </a:solidFill>
              <a:cs typeface="Calibri"/>
            </a:endParaRPr>
          </a:p>
        </p:txBody>
      </p:sp>
    </p:spTree>
    <p:extLst>
      <p:ext uri="{BB962C8B-B14F-4D97-AF65-F5344CB8AC3E}">
        <p14:creationId xmlns:p14="http://schemas.microsoft.com/office/powerpoint/2010/main" val="898568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le of crushed cans&#10;&#10;Description automatically generated">
            <a:extLst>
              <a:ext uri="{FF2B5EF4-FFF2-40B4-BE49-F238E27FC236}">
                <a16:creationId xmlns:a16="http://schemas.microsoft.com/office/drawing/2014/main" id="{AFC14FDF-45C4-38F4-6947-82F2A4384F6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6151" r="2" b="19738"/>
          <a:stretch/>
        </p:blipFill>
        <p:spPr>
          <a:xfrm>
            <a:off x="5546558" y="-1"/>
            <a:ext cx="6645441" cy="2391331"/>
          </a:xfrm>
          <a:prstGeom prst="rect">
            <a:avLst/>
          </a:prstGeom>
        </p:spPr>
      </p:pic>
      <p:pic>
        <p:nvPicPr>
          <p:cNvPr id="4" name="Picture 3" descr="Photo of Plastic Bottles · Free Stock Photo">
            <a:extLst>
              <a:ext uri="{FF2B5EF4-FFF2-40B4-BE49-F238E27FC236}">
                <a16:creationId xmlns:a16="http://schemas.microsoft.com/office/drawing/2014/main" id="{C80BE9DC-3C3A-11C0-62AD-8DD374D964B0}"/>
              </a:ext>
            </a:extLst>
          </p:cNvPr>
          <p:cNvPicPr>
            <a:picLocks noChangeAspect="1"/>
          </p:cNvPicPr>
          <p:nvPr/>
        </p:nvPicPr>
        <p:blipFill rotWithShape="1">
          <a:blip r:embed="rId4"/>
          <a:srcRect r="22265" b="2"/>
          <a:stretch/>
        </p:blipFill>
        <p:spPr>
          <a:xfrm>
            <a:off x="5546558" y="2391337"/>
            <a:ext cx="6645441" cy="4466657"/>
          </a:xfrm>
          <a:prstGeom prst="rect">
            <a:avLst/>
          </a:prstGeom>
        </p:spPr>
      </p:pic>
      <p:sp>
        <p:nvSpPr>
          <p:cNvPr id="25" name="Rectangle 2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BD8F9-ACC7-DA1F-3B27-B3F12B4D8282}"/>
              </a:ext>
            </a:extLst>
          </p:cNvPr>
          <p:cNvSpPr>
            <a:spLocks noGrp="1"/>
          </p:cNvSpPr>
          <p:nvPr>
            <p:ph type="title"/>
          </p:nvPr>
        </p:nvSpPr>
        <p:spPr>
          <a:xfrm>
            <a:off x="1187668" y="910431"/>
            <a:ext cx="4641631" cy="1466455"/>
          </a:xfrm>
        </p:spPr>
        <p:txBody>
          <a:bodyPr anchor="b">
            <a:normAutofit/>
          </a:bodyPr>
          <a:lstStyle/>
          <a:p>
            <a:r>
              <a:rPr lang="en-US" b="1">
                <a:solidFill>
                  <a:schemeClr val="bg1"/>
                </a:solidFill>
                <a:latin typeface="Calibri Light"/>
                <a:cs typeface="Calibri Light"/>
              </a:rPr>
              <a:t>Recycling</a:t>
            </a:r>
            <a:endParaRPr lang="en-US" b="1">
              <a:solidFill>
                <a:schemeClr val="bg1"/>
              </a:solidFill>
            </a:endParaRPr>
          </a:p>
        </p:txBody>
      </p:sp>
      <p:cxnSp>
        <p:nvCxnSpPr>
          <p:cNvPr id="27" name="Straight Connector 26">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A88FAC-E84E-549B-755D-56E562C15592}"/>
              </a:ext>
            </a:extLst>
          </p:cNvPr>
          <p:cNvSpPr>
            <a:spLocks noGrp="1"/>
          </p:cNvSpPr>
          <p:nvPr>
            <p:ph idx="1"/>
          </p:nvPr>
        </p:nvSpPr>
        <p:spPr>
          <a:xfrm>
            <a:off x="1187668" y="2492080"/>
            <a:ext cx="4641631" cy="3015849"/>
          </a:xfrm>
        </p:spPr>
        <p:txBody>
          <a:bodyPr vert="horz" lIns="91440" tIns="45720" rIns="91440" bIns="45720" rtlCol="0" anchor="t">
            <a:noAutofit/>
          </a:bodyPr>
          <a:lstStyle/>
          <a:p>
            <a:pPr marL="0" indent="0">
              <a:buNone/>
            </a:pPr>
            <a:r>
              <a:rPr lang="en-US" sz="1800" dirty="0">
                <a:solidFill>
                  <a:schemeClr val="bg1"/>
                </a:solidFill>
                <a:latin typeface="Calibri"/>
                <a:cs typeface="Calibri"/>
              </a:rPr>
              <a:t>Importance of recycling: Recycling conserves natural resources, reduces energy consumption, and minimizes the environmental impact of waste disposal.</a:t>
            </a:r>
          </a:p>
          <a:p>
            <a:pPr marL="0" indent="0">
              <a:buNone/>
            </a:pPr>
            <a:r>
              <a:rPr lang="en-US" sz="1800" dirty="0">
                <a:solidFill>
                  <a:schemeClr val="bg1"/>
                </a:solidFill>
                <a:latin typeface="Calibri"/>
                <a:cs typeface="Calibri"/>
              </a:rPr>
              <a:t>Commonly recycled materials:</a:t>
            </a:r>
            <a:endParaRPr lang="en-US" sz="1800">
              <a:solidFill>
                <a:schemeClr val="bg1"/>
              </a:solidFill>
              <a:cs typeface="Calibri"/>
            </a:endParaRPr>
          </a:p>
          <a:p>
            <a:r>
              <a:rPr lang="en-US" sz="1800" dirty="0">
                <a:solidFill>
                  <a:schemeClr val="bg1"/>
                </a:solidFill>
                <a:latin typeface="Calibri"/>
                <a:cs typeface="Calibri"/>
              </a:rPr>
              <a:t>Paper: Newspapers, cardboard, office paper.</a:t>
            </a:r>
            <a:endParaRPr lang="en-US" sz="1800">
              <a:solidFill>
                <a:schemeClr val="bg1"/>
              </a:solidFill>
              <a:cs typeface="Calibri"/>
            </a:endParaRPr>
          </a:p>
          <a:p>
            <a:r>
              <a:rPr lang="en-US" sz="1800" dirty="0">
                <a:solidFill>
                  <a:schemeClr val="bg1"/>
                </a:solidFill>
                <a:latin typeface="Calibri"/>
                <a:cs typeface="Calibri"/>
              </a:rPr>
              <a:t>Plastic: Bottles, containers, packaging materials.</a:t>
            </a:r>
            <a:endParaRPr lang="en-US" sz="1800">
              <a:solidFill>
                <a:schemeClr val="bg1"/>
              </a:solidFill>
              <a:cs typeface="Calibri"/>
            </a:endParaRPr>
          </a:p>
          <a:p>
            <a:r>
              <a:rPr lang="en-US" sz="1800" dirty="0">
                <a:solidFill>
                  <a:schemeClr val="bg1"/>
                </a:solidFill>
                <a:latin typeface="Calibri"/>
                <a:cs typeface="Calibri"/>
              </a:rPr>
              <a:t>Glass: Bottles, jars, containers.</a:t>
            </a:r>
            <a:endParaRPr lang="en-US" sz="1800">
              <a:solidFill>
                <a:schemeClr val="bg1"/>
              </a:solidFill>
              <a:cs typeface="Calibri"/>
            </a:endParaRPr>
          </a:p>
          <a:p>
            <a:r>
              <a:rPr lang="en-US" sz="1800" dirty="0">
                <a:solidFill>
                  <a:schemeClr val="bg1"/>
                </a:solidFill>
                <a:latin typeface="Calibri"/>
                <a:cs typeface="Calibri"/>
              </a:rPr>
              <a:t>Metal: Aluminum cans, steel cans, scrap metal.</a:t>
            </a:r>
            <a:endParaRPr lang="en-US" sz="1800" dirty="0">
              <a:solidFill>
                <a:schemeClr val="bg1"/>
              </a:solidFill>
            </a:endParaRPr>
          </a:p>
          <a:p>
            <a:endParaRPr lang="en-US" sz="1700">
              <a:solidFill>
                <a:schemeClr val="bg1"/>
              </a:solidFill>
              <a:cs typeface="Calibri"/>
            </a:endParaRPr>
          </a:p>
        </p:txBody>
      </p:sp>
    </p:spTree>
    <p:extLst>
      <p:ext uri="{BB962C8B-B14F-4D97-AF65-F5344CB8AC3E}">
        <p14:creationId xmlns:p14="http://schemas.microsoft.com/office/powerpoint/2010/main" val="3812970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7E9E86A-682B-04CB-9750-1D147AE02FC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0555" r="2" b="21467"/>
          <a:stretch/>
        </p:blipFill>
        <p:spPr>
          <a:xfrm>
            <a:off x="5546558" y="-1"/>
            <a:ext cx="6645441" cy="2391331"/>
          </a:xfrm>
          <a:prstGeom prst="rect">
            <a:avLst/>
          </a:prstGeom>
        </p:spPr>
      </p:pic>
      <p:pic>
        <p:nvPicPr>
          <p:cNvPr id="13" name="Picture 12" descr="A pile of food waste&#10;&#10;Description automatically generated">
            <a:extLst>
              <a:ext uri="{FF2B5EF4-FFF2-40B4-BE49-F238E27FC236}">
                <a16:creationId xmlns:a16="http://schemas.microsoft.com/office/drawing/2014/main" id="{48CA628C-1DE3-1A14-5282-37E1DF432690}"/>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151" b="-2"/>
          <a:stretch/>
        </p:blipFill>
        <p:spPr>
          <a:xfrm>
            <a:off x="5546558" y="2391337"/>
            <a:ext cx="6645441" cy="4466657"/>
          </a:xfrm>
          <a:prstGeom prst="rect">
            <a:avLst/>
          </a:prstGeom>
        </p:spPr>
      </p:pic>
      <p:sp>
        <p:nvSpPr>
          <p:cNvPr id="51" name="Rectangle 50">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144C3-BE9A-5E92-4A6D-B568DC699320}"/>
              </a:ext>
            </a:extLst>
          </p:cNvPr>
          <p:cNvSpPr>
            <a:spLocks noGrp="1"/>
          </p:cNvSpPr>
          <p:nvPr>
            <p:ph type="title"/>
          </p:nvPr>
        </p:nvSpPr>
        <p:spPr>
          <a:xfrm>
            <a:off x="1187668" y="910431"/>
            <a:ext cx="4641631" cy="1466455"/>
          </a:xfrm>
        </p:spPr>
        <p:txBody>
          <a:bodyPr anchor="b">
            <a:normAutofit/>
          </a:bodyPr>
          <a:lstStyle/>
          <a:p>
            <a:r>
              <a:rPr lang="en-US" b="1">
                <a:solidFill>
                  <a:schemeClr val="bg1"/>
                </a:solidFill>
                <a:latin typeface="Calibri Light"/>
                <a:cs typeface="Calibri Light"/>
              </a:rPr>
              <a:t>Composting</a:t>
            </a:r>
            <a:endParaRPr lang="en-US" b="1">
              <a:solidFill>
                <a:schemeClr val="bg1"/>
              </a:solidFill>
            </a:endParaRPr>
          </a:p>
        </p:txBody>
      </p:sp>
      <p:cxnSp>
        <p:nvCxnSpPr>
          <p:cNvPr id="52" name="Straight Connector 51">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9AF3C6-3F79-759C-C70B-518AAD1D5908}"/>
              </a:ext>
            </a:extLst>
          </p:cNvPr>
          <p:cNvSpPr>
            <a:spLocks noGrp="1"/>
          </p:cNvSpPr>
          <p:nvPr>
            <p:ph idx="1"/>
          </p:nvPr>
        </p:nvSpPr>
        <p:spPr>
          <a:xfrm>
            <a:off x="1187668" y="2492080"/>
            <a:ext cx="4641631" cy="3015849"/>
          </a:xfrm>
        </p:spPr>
        <p:txBody>
          <a:bodyPr vert="horz" lIns="91440" tIns="45720" rIns="91440" bIns="45720" rtlCol="0" anchor="t">
            <a:noAutofit/>
          </a:bodyPr>
          <a:lstStyle/>
          <a:p>
            <a:pPr marL="0" indent="0">
              <a:buNone/>
            </a:pPr>
            <a:r>
              <a:rPr lang="en-US" sz="1800" dirty="0">
                <a:solidFill>
                  <a:schemeClr val="bg1"/>
                </a:solidFill>
                <a:latin typeface="Calibri"/>
                <a:cs typeface="Calibri"/>
              </a:rPr>
              <a:t>Explanation of composting process: Composting is the natural decomposition of organic waste materials such as food scraps, yard trimmings, and paper into nutrient-rich compost through microbial activity.</a:t>
            </a:r>
            <a:endParaRPr lang="en-US" sz="1800">
              <a:solidFill>
                <a:schemeClr val="bg1"/>
              </a:solidFill>
              <a:cs typeface="Calibri"/>
            </a:endParaRPr>
          </a:p>
          <a:p>
            <a:pPr marL="0" indent="0">
              <a:buNone/>
            </a:pPr>
            <a:r>
              <a:rPr lang="en-US" sz="1800" dirty="0">
                <a:solidFill>
                  <a:schemeClr val="bg1"/>
                </a:solidFill>
                <a:latin typeface="Calibri"/>
                <a:cs typeface="Calibri"/>
              </a:rPr>
              <a:t>Benefits of composting:</a:t>
            </a:r>
            <a:endParaRPr lang="en-US" sz="1800">
              <a:solidFill>
                <a:schemeClr val="bg1"/>
              </a:solidFill>
              <a:cs typeface="Calibri"/>
            </a:endParaRPr>
          </a:p>
          <a:p>
            <a:r>
              <a:rPr lang="en-US" sz="1800" dirty="0">
                <a:solidFill>
                  <a:schemeClr val="bg1"/>
                </a:solidFill>
                <a:latin typeface="Calibri"/>
                <a:cs typeface="Calibri"/>
              </a:rPr>
              <a:t>Organic waste diversion: Composting diverts organic waste from landfills, reducing methane emissions and soil contamination.</a:t>
            </a:r>
          </a:p>
          <a:p>
            <a:r>
              <a:rPr lang="en-US" sz="1800" dirty="0">
                <a:solidFill>
                  <a:schemeClr val="bg1"/>
                </a:solidFill>
                <a:latin typeface="Calibri"/>
                <a:cs typeface="Calibri"/>
              </a:rPr>
              <a:t>Greenhouse gas reduction: Composting sequesters carbon in the soil, mitigating climate change by reducing atmospheric carbon dioxide levels.</a:t>
            </a:r>
          </a:p>
        </p:txBody>
      </p:sp>
    </p:spTree>
    <p:extLst>
      <p:ext uri="{BB962C8B-B14F-4D97-AF65-F5344CB8AC3E}">
        <p14:creationId xmlns:p14="http://schemas.microsoft.com/office/powerpoint/2010/main" val="3987618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640x1136px | free download | HD wallpaper: photo voltaic, panel, solar ...">
            <a:extLst>
              <a:ext uri="{FF2B5EF4-FFF2-40B4-BE49-F238E27FC236}">
                <a16:creationId xmlns:a16="http://schemas.microsoft.com/office/drawing/2014/main" id="{02006A3E-F838-6F4B-92F9-E0644C3047C1}"/>
              </a:ext>
            </a:extLst>
          </p:cNvPr>
          <p:cNvPicPr>
            <a:picLocks noChangeAspect="1"/>
          </p:cNvPicPr>
          <p:nvPr/>
        </p:nvPicPr>
        <p:blipFill rotWithShape="1">
          <a:blip r:embed="rId2"/>
          <a:srcRect t="44919" r="2" b="1173"/>
          <a:stretch/>
        </p:blipFill>
        <p:spPr>
          <a:xfrm>
            <a:off x="5546558" y="-1"/>
            <a:ext cx="6645441" cy="2391331"/>
          </a:xfrm>
          <a:prstGeom prst="rect">
            <a:avLst/>
          </a:prstGeom>
        </p:spPr>
      </p:pic>
      <p:pic>
        <p:nvPicPr>
          <p:cNvPr id="8" name="Picture 7" descr="A group of people holding a banner on a beach&#10;&#10;Description automatically generated">
            <a:extLst>
              <a:ext uri="{FF2B5EF4-FFF2-40B4-BE49-F238E27FC236}">
                <a16:creationId xmlns:a16="http://schemas.microsoft.com/office/drawing/2014/main" id="{8DAA4AB5-457A-CDE8-EB92-0C63CC0BA39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690"/>
          <a:stretch/>
        </p:blipFill>
        <p:spPr>
          <a:xfrm>
            <a:off x="5546558" y="2391337"/>
            <a:ext cx="6645441" cy="4466657"/>
          </a:xfrm>
          <a:prstGeom prst="rect">
            <a:avLst/>
          </a:prstGeom>
        </p:spPr>
      </p:pic>
      <p:sp>
        <p:nvSpPr>
          <p:cNvPr id="44" name="Rectangle 43">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DABC94-5925-31BE-1628-78DA2584939A}"/>
              </a:ext>
            </a:extLst>
          </p:cNvPr>
          <p:cNvSpPr>
            <a:spLocks noGrp="1"/>
          </p:cNvSpPr>
          <p:nvPr>
            <p:ph type="title"/>
          </p:nvPr>
        </p:nvSpPr>
        <p:spPr>
          <a:xfrm>
            <a:off x="1187668" y="910431"/>
            <a:ext cx="4641631" cy="1466455"/>
          </a:xfrm>
        </p:spPr>
        <p:txBody>
          <a:bodyPr anchor="b">
            <a:normAutofit/>
          </a:bodyPr>
          <a:lstStyle/>
          <a:p>
            <a:r>
              <a:rPr lang="en-US" b="1">
                <a:solidFill>
                  <a:schemeClr val="bg1"/>
                </a:solidFill>
                <a:latin typeface="Calibri Light"/>
                <a:cs typeface="Calibri Light"/>
              </a:rPr>
              <a:t>Energy Recovery</a:t>
            </a:r>
            <a:endParaRPr lang="en-US" b="1">
              <a:solidFill>
                <a:schemeClr val="bg1"/>
              </a:solidFill>
            </a:endParaRPr>
          </a:p>
        </p:txBody>
      </p:sp>
      <p:cxnSp>
        <p:nvCxnSpPr>
          <p:cNvPr id="42" name="Straight Connector 41">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590F2B9-94F4-9555-1007-75388BD38EAB}"/>
              </a:ext>
            </a:extLst>
          </p:cNvPr>
          <p:cNvSpPr>
            <a:spLocks noGrp="1"/>
          </p:cNvSpPr>
          <p:nvPr>
            <p:ph idx="1"/>
          </p:nvPr>
        </p:nvSpPr>
        <p:spPr>
          <a:xfrm>
            <a:off x="1187668" y="2492080"/>
            <a:ext cx="4641631" cy="3015849"/>
          </a:xfrm>
        </p:spPr>
        <p:txBody>
          <a:bodyPr vert="horz" lIns="91440" tIns="45720" rIns="91440" bIns="45720" rtlCol="0" anchor="t">
            <a:noAutofit/>
          </a:bodyPr>
          <a:lstStyle/>
          <a:p>
            <a:pPr marL="0" indent="0">
              <a:buNone/>
            </a:pPr>
            <a:r>
              <a:rPr lang="en-US" sz="1800" dirty="0">
                <a:solidFill>
                  <a:schemeClr val="bg1"/>
                </a:solidFill>
                <a:latin typeface="Calibri"/>
                <a:cs typeface="Calibri"/>
              </a:rPr>
              <a:t>Overview of waste-to-energy technologies: Waste-to-energy technologies convert waste materials into heat, electricity, or fuel through processes such as incineration, anaerobic digestion, and landfill gas recovery.</a:t>
            </a:r>
          </a:p>
          <a:p>
            <a:r>
              <a:rPr lang="en-US" sz="1800" dirty="0">
                <a:solidFill>
                  <a:schemeClr val="bg1"/>
                </a:solidFill>
                <a:latin typeface="Calibri"/>
                <a:cs typeface="Calibri"/>
              </a:rPr>
              <a:t>Incineration: Burning solid waste to generate heat or electricity, while reducing the volume of waste and minimizing environmental pollution through advanced emissions control technologies.</a:t>
            </a:r>
          </a:p>
          <a:p>
            <a:r>
              <a:rPr lang="en-US" sz="1800" dirty="0">
                <a:solidFill>
                  <a:schemeClr val="bg1"/>
                </a:solidFill>
                <a:latin typeface="Calibri"/>
                <a:cs typeface="Calibri"/>
              </a:rPr>
              <a:t>Anaerobic digestion: Decomposing organic waste in an oxygen-free environment to produce biogas (methane) and nutrient-rich digestate, which can be used for energy production or soil amendment.</a:t>
            </a:r>
          </a:p>
        </p:txBody>
      </p:sp>
    </p:spTree>
    <p:extLst>
      <p:ext uri="{BB962C8B-B14F-4D97-AF65-F5344CB8AC3E}">
        <p14:creationId xmlns:p14="http://schemas.microsoft.com/office/powerpoint/2010/main" val="1222828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group of trash cans in a row&#10;&#10;Description automatically generated">
            <a:extLst>
              <a:ext uri="{FF2B5EF4-FFF2-40B4-BE49-F238E27FC236}">
                <a16:creationId xmlns:a16="http://schemas.microsoft.com/office/drawing/2014/main" id="{A01EE5B0-7C16-9C38-AEFE-6205F0CC9AC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3068" r="-2" b="11570"/>
          <a:stretch/>
        </p:blipFill>
        <p:spPr>
          <a:xfrm>
            <a:off x="5546558" y="-1"/>
            <a:ext cx="6645441" cy="2391331"/>
          </a:xfrm>
          <a:prstGeom prst="rect">
            <a:avLst/>
          </a:prstGeom>
        </p:spPr>
      </p:pic>
      <p:pic>
        <p:nvPicPr>
          <p:cNvPr id="15" name="Picture 14" descr="A green recycle symbol with a globe&#10;&#10;Description automatically generated">
            <a:extLst>
              <a:ext uri="{FF2B5EF4-FFF2-40B4-BE49-F238E27FC236}">
                <a16:creationId xmlns:a16="http://schemas.microsoft.com/office/drawing/2014/main" id="{F3154A0F-B4E7-0E93-01BE-EE8966581377}"/>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20720" r="2" b="9085"/>
          <a:stretch/>
        </p:blipFill>
        <p:spPr>
          <a:xfrm>
            <a:off x="5546558" y="2391337"/>
            <a:ext cx="6645441" cy="4466657"/>
          </a:xfrm>
          <a:prstGeom prst="rect">
            <a:avLst/>
          </a:prstGeom>
        </p:spPr>
      </p:pic>
      <p:sp>
        <p:nvSpPr>
          <p:cNvPr id="38" name="Rectangle 37">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BF954-DF20-FAC0-0D7A-AA7203CBD51F}"/>
              </a:ext>
            </a:extLst>
          </p:cNvPr>
          <p:cNvSpPr>
            <a:spLocks noGrp="1"/>
          </p:cNvSpPr>
          <p:nvPr>
            <p:ph type="title"/>
          </p:nvPr>
        </p:nvSpPr>
        <p:spPr>
          <a:xfrm>
            <a:off x="1187668" y="910431"/>
            <a:ext cx="4641631" cy="1466455"/>
          </a:xfrm>
        </p:spPr>
        <p:txBody>
          <a:bodyPr anchor="b">
            <a:normAutofit/>
          </a:bodyPr>
          <a:lstStyle/>
          <a:p>
            <a:r>
              <a:rPr lang="en-US" b="1" dirty="0">
                <a:solidFill>
                  <a:schemeClr val="bg1"/>
                </a:solidFill>
                <a:latin typeface="Calibri Light"/>
                <a:cs typeface="Calibri Light"/>
              </a:rPr>
              <a:t>Conclusion</a:t>
            </a:r>
            <a:endParaRPr lang="en-US" b="1" dirty="0">
              <a:solidFill>
                <a:schemeClr val="bg1"/>
              </a:solidFill>
            </a:endParaRPr>
          </a:p>
        </p:txBody>
      </p:sp>
      <p:cxnSp>
        <p:nvCxnSpPr>
          <p:cNvPr id="40" name="Straight Connector 39">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3D436C0-644F-5E38-B0D6-CB94BF07007E}"/>
              </a:ext>
            </a:extLst>
          </p:cNvPr>
          <p:cNvSpPr>
            <a:spLocks noGrp="1"/>
          </p:cNvSpPr>
          <p:nvPr>
            <p:ph idx="1"/>
          </p:nvPr>
        </p:nvSpPr>
        <p:spPr>
          <a:xfrm>
            <a:off x="1187668" y="2492080"/>
            <a:ext cx="4641631" cy="3015849"/>
          </a:xfrm>
        </p:spPr>
        <p:txBody>
          <a:bodyPr vert="horz" lIns="91440" tIns="45720" rIns="91440" bIns="45720" rtlCol="0" anchor="t">
            <a:noAutofit/>
          </a:bodyPr>
          <a:lstStyle/>
          <a:p>
            <a:r>
              <a:rPr lang="en-US" sz="1800" dirty="0">
                <a:solidFill>
                  <a:schemeClr val="bg1"/>
                </a:solidFill>
                <a:latin typeface="Calibri"/>
                <a:cs typeface="Calibri"/>
              </a:rPr>
              <a:t>Recap of key points: Proper waste management is essential for protecting the environment, public health, and conserving natural resources. By adopting waste prevention, recycling, composting, and energy recovery strategies, individuals, communities, and businesses can contribute to a cleaner, healthier, and more sustainable future.</a:t>
            </a:r>
          </a:p>
          <a:p>
            <a:r>
              <a:rPr lang="en-US" sz="1800" dirty="0">
                <a:solidFill>
                  <a:schemeClr val="bg1"/>
                </a:solidFill>
                <a:latin typeface="Calibri"/>
                <a:cs typeface="Calibri"/>
              </a:rPr>
              <a:t>Call to action: Encouragement for individuals and organizations to take action by reducing waste generation, recycling materials, composting organic waste, and advocating for policies and practices that promote sustainable waste management.</a:t>
            </a:r>
            <a:endParaRPr lang="en-US" sz="1400" dirty="0">
              <a:solidFill>
                <a:schemeClr val="bg1"/>
              </a:solidFill>
              <a:cs typeface="Calibri" panose="020F0502020204030204"/>
            </a:endParaRPr>
          </a:p>
        </p:txBody>
      </p:sp>
    </p:spTree>
    <p:extLst>
      <p:ext uri="{BB962C8B-B14F-4D97-AF65-F5344CB8AC3E}">
        <p14:creationId xmlns:p14="http://schemas.microsoft.com/office/powerpoint/2010/main" val="162015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People in a factory sorting garbage&#10;&#10;Description automatically generated">
            <a:extLst>
              <a:ext uri="{FF2B5EF4-FFF2-40B4-BE49-F238E27FC236}">
                <a16:creationId xmlns:a16="http://schemas.microsoft.com/office/drawing/2014/main" id="{7B8D6FA8-7F88-27BA-2629-D226A4C847B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107" r="2" b="31205"/>
          <a:stretch/>
        </p:blipFill>
        <p:spPr>
          <a:xfrm>
            <a:off x="5546558" y="-1"/>
            <a:ext cx="6645441" cy="2391331"/>
          </a:xfrm>
          <a:prstGeom prst="rect">
            <a:avLst/>
          </a:prstGeom>
        </p:spPr>
      </p:pic>
      <p:pic>
        <p:nvPicPr>
          <p:cNvPr id="13" name="Picture 12" descr="A row of colorful trash cans&#10;&#10;Description automatically generated">
            <a:extLst>
              <a:ext uri="{FF2B5EF4-FFF2-40B4-BE49-F238E27FC236}">
                <a16:creationId xmlns:a16="http://schemas.microsoft.com/office/drawing/2014/main" id="{E56B200E-014A-39FB-A53E-FFF88D4C260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46" r="344"/>
          <a:stretch/>
        </p:blipFill>
        <p:spPr>
          <a:xfrm>
            <a:off x="5546558" y="2391337"/>
            <a:ext cx="6645441" cy="4466657"/>
          </a:xfrm>
          <a:prstGeom prst="rect">
            <a:avLst/>
          </a:prstGeom>
        </p:spPr>
      </p:pic>
      <p:sp>
        <p:nvSpPr>
          <p:cNvPr id="113" name="Rectangle 112">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83E6B1-06BE-713E-DDB1-3B5F454EE720}"/>
              </a:ext>
            </a:extLst>
          </p:cNvPr>
          <p:cNvSpPr>
            <a:spLocks noGrp="1"/>
          </p:cNvSpPr>
          <p:nvPr>
            <p:ph type="title"/>
          </p:nvPr>
        </p:nvSpPr>
        <p:spPr>
          <a:xfrm>
            <a:off x="1187668" y="910431"/>
            <a:ext cx="4641631" cy="1466455"/>
          </a:xfrm>
        </p:spPr>
        <p:txBody>
          <a:bodyPr anchor="b">
            <a:normAutofit/>
          </a:bodyPr>
          <a:lstStyle/>
          <a:p>
            <a:r>
              <a:rPr lang="en-US" b="1" dirty="0">
                <a:solidFill>
                  <a:schemeClr val="bg1"/>
                </a:solidFill>
                <a:latin typeface="Calibri Light"/>
                <a:cs typeface="Calibri Light"/>
              </a:rPr>
              <a:t>Introduction</a:t>
            </a:r>
            <a:endParaRPr lang="en-US" b="1" dirty="0">
              <a:solidFill>
                <a:schemeClr val="bg1"/>
              </a:solidFill>
            </a:endParaRPr>
          </a:p>
        </p:txBody>
      </p:sp>
      <p:cxnSp>
        <p:nvCxnSpPr>
          <p:cNvPr id="115" name="Straight Connector 114">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Content Placeholder 21">
            <a:extLst>
              <a:ext uri="{FF2B5EF4-FFF2-40B4-BE49-F238E27FC236}">
                <a16:creationId xmlns:a16="http://schemas.microsoft.com/office/drawing/2014/main" id="{C695790C-734F-9CC6-6B72-208279D97DE0}"/>
              </a:ext>
            </a:extLst>
          </p:cNvPr>
          <p:cNvSpPr>
            <a:spLocks noGrp="1"/>
          </p:cNvSpPr>
          <p:nvPr>
            <p:ph idx="1"/>
          </p:nvPr>
        </p:nvSpPr>
        <p:spPr>
          <a:xfrm>
            <a:off x="1187668" y="2492080"/>
            <a:ext cx="4641631" cy="3015849"/>
          </a:xfrm>
        </p:spPr>
        <p:txBody>
          <a:bodyPr vert="horz" lIns="91440" tIns="45720" rIns="91440" bIns="45720" rtlCol="0" anchor="t">
            <a:noAutofit/>
          </a:bodyPr>
          <a:lstStyle/>
          <a:p>
            <a:r>
              <a:rPr lang="en-US" sz="2000" dirty="0">
                <a:solidFill>
                  <a:schemeClr val="bg1"/>
                </a:solidFill>
                <a:latin typeface="Calibri"/>
                <a:cs typeface="Calibri"/>
              </a:rPr>
              <a:t>Definition of waste management: Waste management refers to the collection, transportation, processing, recycling, and disposal of waste materials in an environmentally responsible manner.</a:t>
            </a:r>
          </a:p>
          <a:p>
            <a:r>
              <a:rPr lang="en-US" sz="2000" dirty="0">
                <a:solidFill>
                  <a:schemeClr val="bg1"/>
                </a:solidFill>
                <a:latin typeface="Calibri"/>
                <a:cs typeface="Calibri"/>
              </a:rPr>
              <a:t>Importance of proper waste management for environmental sustainability: Proper waste management is crucial for protecting the environment, public health, and conserving natural resources.</a:t>
            </a:r>
            <a:endParaRPr lang="en-US" sz="2000" dirty="0">
              <a:solidFill>
                <a:schemeClr val="bg1"/>
              </a:solidFill>
              <a:cs typeface="Calibri" panose="020F0502020204030204"/>
            </a:endParaRPr>
          </a:p>
        </p:txBody>
      </p:sp>
    </p:spTree>
    <p:extLst>
      <p:ext uri="{BB962C8B-B14F-4D97-AF65-F5344CB8AC3E}">
        <p14:creationId xmlns:p14="http://schemas.microsoft.com/office/powerpoint/2010/main" val="369080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A7D70B-8387-C004-3431-4DD00CBBCB48}"/>
              </a:ext>
            </a:extLst>
          </p:cNvPr>
          <p:cNvSpPr>
            <a:spLocks noGrp="1"/>
          </p:cNvSpPr>
          <p:nvPr>
            <p:ph idx="1"/>
          </p:nvPr>
        </p:nvSpPr>
        <p:spPr/>
        <p:txBody>
          <a:bodyPr>
            <a:normAutofit/>
          </a:bodyPr>
          <a:lstStyle/>
          <a:p>
            <a:pPr marL="0" indent="0" algn="ctr">
              <a:buNone/>
            </a:pPr>
            <a:r>
              <a:rPr lang="en-IN" sz="28700" b="1" dirty="0"/>
              <a:t>WHY?</a:t>
            </a:r>
          </a:p>
        </p:txBody>
      </p:sp>
    </p:spTree>
    <p:extLst>
      <p:ext uri="{BB962C8B-B14F-4D97-AF65-F5344CB8AC3E}">
        <p14:creationId xmlns:p14="http://schemas.microsoft.com/office/powerpoint/2010/main" val="3411056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0793E-7B4B-7FFD-B1F4-4832C9A9C2A6}"/>
              </a:ext>
            </a:extLst>
          </p:cNvPr>
          <p:cNvSpPr>
            <a:spLocks noGrp="1"/>
          </p:cNvSpPr>
          <p:nvPr>
            <p:ph type="title"/>
          </p:nvPr>
        </p:nvSpPr>
        <p:spPr>
          <a:xfrm>
            <a:off x="686834" y="1153572"/>
            <a:ext cx="3200400" cy="4461163"/>
          </a:xfrm>
        </p:spPr>
        <p:txBody>
          <a:bodyPr>
            <a:normAutofit/>
          </a:bodyPr>
          <a:lstStyle/>
          <a:p>
            <a:r>
              <a:rPr lang="en-IN" b="1" dirty="0">
                <a:solidFill>
                  <a:srgbClr val="FFFFFF"/>
                </a:solidFill>
              </a:rPr>
              <a:t>Facts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D41CCFC-6695-5ADB-12F5-EB043D7E2EEC}"/>
              </a:ext>
            </a:extLst>
          </p:cNvPr>
          <p:cNvSpPr>
            <a:spLocks noGrp="1"/>
          </p:cNvSpPr>
          <p:nvPr>
            <p:ph idx="1"/>
          </p:nvPr>
        </p:nvSpPr>
        <p:spPr>
          <a:xfrm>
            <a:off x="4447308" y="591344"/>
            <a:ext cx="6906491" cy="5585619"/>
          </a:xfrm>
        </p:spPr>
        <p:txBody>
          <a:bodyPr anchor="ctr">
            <a:normAutofit/>
          </a:bodyPr>
          <a:lstStyle/>
          <a:p>
            <a:r>
              <a:rPr lang="en-US" sz="2200" b="1" dirty="0"/>
              <a:t>A Growing Problem:</a:t>
            </a:r>
          </a:p>
          <a:p>
            <a:pPr marL="0" indent="0">
              <a:buNone/>
            </a:pPr>
            <a:r>
              <a:rPr lang="en-US" sz="2200" dirty="0"/>
              <a:t>Globally, only 32% of municipal solid waste (MSW) is recycled.</a:t>
            </a:r>
          </a:p>
          <a:p>
            <a:pPr marL="0" indent="0">
              <a:buNone/>
            </a:pPr>
            <a:r>
              <a:rPr lang="en-US" sz="2200" dirty="0"/>
              <a:t>This means a large portion ends up in landfills or worse, polluting our environment.</a:t>
            </a:r>
          </a:p>
          <a:p>
            <a:endParaRPr lang="en-US" sz="2200" dirty="0"/>
          </a:p>
          <a:p>
            <a:r>
              <a:rPr lang="en-US" sz="2200" b="1" dirty="0"/>
              <a:t>An Ocean of Plastic: </a:t>
            </a:r>
          </a:p>
          <a:p>
            <a:pPr marL="0" indent="0">
              <a:buNone/>
            </a:pPr>
            <a:r>
              <a:rPr lang="en-US" sz="2200" dirty="0"/>
              <a:t>An estimated 8 million metric tons of plastic waste enter our oceans every year.</a:t>
            </a:r>
          </a:p>
          <a:p>
            <a:pPr marL="0" indent="0">
              <a:buNone/>
            </a:pPr>
            <a:endParaRPr lang="en-US" sz="2200" dirty="0"/>
          </a:p>
          <a:p>
            <a:r>
              <a:rPr lang="en-US" sz="2200" b="1" dirty="0"/>
              <a:t>Landfill Laggard:</a:t>
            </a:r>
          </a:p>
          <a:p>
            <a:pPr marL="0" indent="0">
              <a:buNone/>
            </a:pPr>
            <a:r>
              <a:rPr lang="en-US" sz="2200" dirty="0"/>
              <a:t>The global plastic recycling rate sits at a dismal 9%, compared to a much higher 50% recycling rate for construction and demolition waste.</a:t>
            </a:r>
            <a:endParaRPr lang="en-IN" sz="2200" dirty="0"/>
          </a:p>
        </p:txBody>
      </p:sp>
    </p:spTree>
    <p:extLst>
      <p:ext uri="{BB962C8B-B14F-4D97-AF65-F5344CB8AC3E}">
        <p14:creationId xmlns:p14="http://schemas.microsoft.com/office/powerpoint/2010/main" val="2798718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125E62A-0D28-9717-A53C-62039843C095}"/>
              </a:ext>
            </a:extLst>
          </p:cNvPr>
          <p:cNvSpPr>
            <a:spLocks noGrp="1"/>
          </p:cNvSpPr>
          <p:nvPr>
            <p:ph type="title"/>
          </p:nvPr>
        </p:nvSpPr>
        <p:spPr>
          <a:xfrm>
            <a:off x="686834" y="1153572"/>
            <a:ext cx="3200400" cy="4461163"/>
          </a:xfrm>
        </p:spPr>
        <p:txBody>
          <a:bodyPr>
            <a:normAutofit/>
          </a:bodyPr>
          <a:lstStyle/>
          <a:p>
            <a:r>
              <a:rPr lang="en-IN" b="1">
                <a:solidFill>
                  <a:srgbClr val="FFFFFF"/>
                </a:solidFill>
              </a:rPr>
              <a:t>INDIA</a:t>
            </a:r>
            <a:endParaRPr lang="en-IN" b="1" dirty="0">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6DA66B1B-87EA-EAAD-20B2-38C04327F0FF}"/>
              </a:ext>
            </a:extLst>
          </p:cNvPr>
          <p:cNvSpPr>
            <a:spLocks noGrp="1"/>
          </p:cNvSpPr>
          <p:nvPr>
            <p:ph idx="1"/>
          </p:nvPr>
        </p:nvSpPr>
        <p:spPr>
          <a:xfrm>
            <a:off x="4447308" y="591344"/>
            <a:ext cx="6906491" cy="5585619"/>
          </a:xfrm>
        </p:spPr>
        <p:txBody>
          <a:bodyPr anchor="ctr">
            <a:normAutofit/>
          </a:bodyPr>
          <a:lstStyle/>
          <a:p>
            <a:pPr marL="0" indent="0">
              <a:buNone/>
            </a:pPr>
            <a:r>
              <a:rPr lang="en-US" sz="2000" b="1" i="0">
                <a:effectLst/>
                <a:latin typeface="Google Sans"/>
              </a:rPr>
              <a:t>India's Growing Garbage Mountains:</a:t>
            </a:r>
          </a:p>
          <a:p>
            <a:pPr marL="0" indent="0">
              <a:buNone/>
            </a:pPr>
            <a:r>
              <a:rPr lang="en-US" sz="2000" b="0" i="0">
                <a:effectLst/>
                <a:latin typeface="Google Sans"/>
              </a:rPr>
              <a:t>India, like many developing countries, faces a significant challenge with waste management. One alarming consequence is the emergence of massive "garbage mountains" on the outskirts of major cities. Here's a breakdown of the situation:</a:t>
            </a:r>
          </a:p>
          <a:p>
            <a:r>
              <a:rPr lang="en-US" sz="2000" b="1" i="0">
                <a:effectLst/>
                <a:latin typeface="Google Sans"/>
              </a:rPr>
              <a:t>The Problem:</a:t>
            </a:r>
            <a:r>
              <a:rPr lang="en-US" sz="2000" b="0" i="0">
                <a:effectLst/>
                <a:latin typeface="Google Sans"/>
              </a:rPr>
              <a:t> Cities like Delhi and Mumbai have become notorious for these towering landfills, some exceeding </a:t>
            </a:r>
            <a:r>
              <a:rPr lang="en-US" sz="2000" b="1" i="0">
                <a:effectLst/>
                <a:latin typeface="Google Sans"/>
              </a:rPr>
              <a:t>60 meters</a:t>
            </a:r>
            <a:r>
              <a:rPr lang="en-US" sz="2000" b="0" i="0">
                <a:effectLst/>
                <a:latin typeface="Google Sans"/>
              </a:rPr>
              <a:t> in height – taller than many historical monuments!</a:t>
            </a:r>
          </a:p>
          <a:p>
            <a:pPr>
              <a:buFont typeface="Arial" panose="020B0604020202020204" pitchFamily="34" charset="0"/>
              <a:buChar char="•"/>
            </a:pPr>
            <a:r>
              <a:rPr lang="en-US" sz="2000" b="1" i="0">
                <a:effectLst/>
                <a:latin typeface="Google Sans"/>
              </a:rPr>
              <a:t>Overflowing Landfills:</a:t>
            </a:r>
            <a:r>
              <a:rPr lang="en-US" sz="2000" b="0" i="0">
                <a:effectLst/>
                <a:latin typeface="Google Sans"/>
              </a:rPr>
              <a:t> These landfills were originally meant to be temporary solutions, but due to a lack of proper waste management strategies, they've become overflowing and pose serious health and environmental hazards.</a:t>
            </a:r>
          </a:p>
          <a:p>
            <a:pPr>
              <a:buFont typeface="Arial" panose="020B0604020202020204" pitchFamily="34" charset="0"/>
              <a:buChar char="•"/>
            </a:pPr>
            <a:r>
              <a:rPr lang="en-US" sz="2000" b="1" i="0">
                <a:effectLst/>
                <a:latin typeface="Google Sans"/>
              </a:rPr>
              <a:t>Health Impacts:</a:t>
            </a:r>
            <a:r>
              <a:rPr lang="en-US" sz="2000" b="0" i="0">
                <a:effectLst/>
                <a:latin typeface="Google Sans"/>
              </a:rPr>
              <a:t> Residents living near these mountains suffer from respiratory problems, skin irritation, and other health issues due to the constant emission of toxic fumes and leachate contamination.</a:t>
            </a:r>
          </a:p>
          <a:p>
            <a:endParaRPr lang="en-IN" sz="2000" dirty="0"/>
          </a:p>
        </p:txBody>
      </p:sp>
    </p:spTree>
    <p:extLst>
      <p:ext uri="{BB962C8B-B14F-4D97-AF65-F5344CB8AC3E}">
        <p14:creationId xmlns:p14="http://schemas.microsoft.com/office/powerpoint/2010/main" val="3597457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ountain with a road and text&#10;&#10;Description automatically generated with medium confidence">
            <a:extLst>
              <a:ext uri="{FF2B5EF4-FFF2-40B4-BE49-F238E27FC236}">
                <a16:creationId xmlns:a16="http://schemas.microsoft.com/office/drawing/2014/main" id="{CABBA609-7A0C-7380-6252-C9CDBC9C58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12896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oup of women carrying bags on their heads&#10;&#10;Description automatically generated">
            <a:extLst>
              <a:ext uri="{FF2B5EF4-FFF2-40B4-BE49-F238E27FC236}">
                <a16:creationId xmlns:a16="http://schemas.microsoft.com/office/drawing/2014/main" id="{35117B6E-19CA-5E38-CD6F-686FA4354C6B}"/>
              </a:ext>
            </a:extLst>
          </p:cNvPr>
          <p:cNvPicPr>
            <a:picLocks noChangeAspect="1"/>
          </p:cNvPicPr>
          <p:nvPr/>
        </p:nvPicPr>
        <p:blipFill rotWithShape="1">
          <a:blip r:embed="rId2">
            <a:extLst>
              <a:ext uri="{28A0092B-C50C-407E-A947-70E740481C1C}">
                <a14:useLocalDpi xmlns:a14="http://schemas.microsoft.com/office/drawing/2010/main" val="0"/>
              </a:ext>
            </a:extLst>
          </a:blip>
          <a:srcRect r="6666"/>
          <a:stretch/>
        </p:blipFill>
        <p:spPr>
          <a:xfrm>
            <a:off x="20" y="10"/>
            <a:ext cx="12191980" cy="6857990"/>
          </a:xfrm>
          <a:prstGeom prst="rect">
            <a:avLst/>
          </a:prstGeom>
        </p:spPr>
      </p:pic>
      <p:sp>
        <p:nvSpPr>
          <p:cNvPr id="17" name="Freeform: Shape 16">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group of people in a slum&#10;&#10;Description automatically generated">
            <a:extLst>
              <a:ext uri="{FF2B5EF4-FFF2-40B4-BE49-F238E27FC236}">
                <a16:creationId xmlns:a16="http://schemas.microsoft.com/office/drawing/2014/main" id="{31134D0C-9A95-98DF-8809-E0B603E2C5ED}"/>
              </a:ext>
            </a:extLst>
          </p:cNvPr>
          <p:cNvPicPr>
            <a:picLocks noChangeAspect="1"/>
          </p:cNvPicPr>
          <p:nvPr/>
        </p:nvPicPr>
        <p:blipFill rotWithShape="1">
          <a:blip r:embed="rId3">
            <a:extLst>
              <a:ext uri="{28A0092B-C50C-407E-A947-70E740481C1C}">
                <a14:useLocalDpi xmlns:a14="http://schemas.microsoft.com/office/drawing/2010/main" val="0"/>
              </a:ext>
            </a:extLst>
          </a:blip>
          <a:srcRect l="7323" r="20645" b="1"/>
          <a:stretch/>
        </p:blipFill>
        <p:spPr>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Tree>
    <p:extLst>
      <p:ext uri="{BB962C8B-B14F-4D97-AF65-F5344CB8AC3E}">
        <p14:creationId xmlns:p14="http://schemas.microsoft.com/office/powerpoint/2010/main" val="429138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B33722D6-104C-66B7-C070-80ED0088AA5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2222" r="2" b="13869"/>
          <a:stretch/>
        </p:blipFill>
        <p:spPr>
          <a:xfrm>
            <a:off x="5546558" y="-1"/>
            <a:ext cx="6645441" cy="2391331"/>
          </a:xfrm>
          <a:prstGeom prst="rect">
            <a:avLst/>
          </a:prstGeom>
        </p:spPr>
      </p:pic>
      <p:pic>
        <p:nvPicPr>
          <p:cNvPr id="7" name="Picture 6">
            <a:extLst>
              <a:ext uri="{FF2B5EF4-FFF2-40B4-BE49-F238E27FC236}">
                <a16:creationId xmlns:a16="http://schemas.microsoft.com/office/drawing/2014/main" id="{4BE2A1D1-C31F-ADCF-D26B-1D4154198E5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690"/>
          <a:stretch/>
        </p:blipFill>
        <p:spPr>
          <a:xfrm>
            <a:off x="5546558" y="2391337"/>
            <a:ext cx="6645441" cy="4466657"/>
          </a:xfrm>
          <a:prstGeom prst="rect">
            <a:avLst/>
          </a:prstGeom>
        </p:spPr>
      </p:pic>
      <p:sp>
        <p:nvSpPr>
          <p:cNvPr id="81" name="Rectangle 80">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4591C-35CE-A1E8-EF7F-20018ADFBD1B}"/>
              </a:ext>
            </a:extLst>
          </p:cNvPr>
          <p:cNvSpPr>
            <a:spLocks noGrp="1"/>
          </p:cNvSpPr>
          <p:nvPr>
            <p:ph type="title"/>
          </p:nvPr>
        </p:nvSpPr>
        <p:spPr>
          <a:xfrm>
            <a:off x="1187668" y="910431"/>
            <a:ext cx="4641631" cy="1466455"/>
          </a:xfrm>
        </p:spPr>
        <p:txBody>
          <a:bodyPr anchor="b">
            <a:normAutofit/>
          </a:bodyPr>
          <a:lstStyle/>
          <a:p>
            <a:r>
              <a:rPr lang="en-US" b="1" dirty="0">
                <a:solidFill>
                  <a:schemeClr val="bg1"/>
                </a:solidFill>
                <a:latin typeface="Calibri Light"/>
                <a:cs typeface="Calibri Light"/>
              </a:rPr>
              <a:t>Types of Waste</a:t>
            </a:r>
            <a:endParaRPr lang="en-US" b="1" dirty="0">
              <a:solidFill>
                <a:schemeClr val="bg1"/>
              </a:solidFill>
            </a:endParaRPr>
          </a:p>
        </p:txBody>
      </p:sp>
      <p:cxnSp>
        <p:nvCxnSpPr>
          <p:cNvPr id="78" name="Straight Connector 77">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F270AC-5BFF-3B41-969D-66DB601CF222}"/>
              </a:ext>
            </a:extLst>
          </p:cNvPr>
          <p:cNvSpPr>
            <a:spLocks noGrp="1"/>
          </p:cNvSpPr>
          <p:nvPr>
            <p:ph idx="1"/>
          </p:nvPr>
        </p:nvSpPr>
        <p:spPr>
          <a:xfrm>
            <a:off x="1187668" y="2492080"/>
            <a:ext cx="4641631" cy="3015849"/>
          </a:xfrm>
        </p:spPr>
        <p:txBody>
          <a:bodyPr vert="horz" lIns="91440" tIns="45720" rIns="91440" bIns="45720" rtlCol="0" anchor="t">
            <a:noAutofit/>
          </a:bodyPr>
          <a:lstStyle/>
          <a:p>
            <a:r>
              <a:rPr lang="en-US" sz="1800" dirty="0">
                <a:solidFill>
                  <a:schemeClr val="bg1"/>
                </a:solidFill>
                <a:latin typeface="Calibri"/>
                <a:cs typeface="Calibri"/>
              </a:rPr>
              <a:t>Classification of waste: Waste can be categorized into three main types: solid waste, liquid waste, and gaseous waste.</a:t>
            </a:r>
          </a:p>
          <a:p>
            <a:pPr marL="0" indent="0">
              <a:buNone/>
            </a:pPr>
            <a:r>
              <a:rPr lang="en-US" sz="1800" dirty="0">
                <a:solidFill>
                  <a:schemeClr val="bg1"/>
                </a:solidFill>
                <a:latin typeface="Calibri"/>
                <a:cs typeface="Calibri"/>
              </a:rPr>
              <a:t>Examples of each type of waste:</a:t>
            </a:r>
            <a:endParaRPr lang="en-US" sz="1800" dirty="0">
              <a:solidFill>
                <a:schemeClr val="bg1"/>
              </a:solidFill>
              <a:cs typeface="Calibri"/>
            </a:endParaRPr>
          </a:p>
          <a:p>
            <a:r>
              <a:rPr lang="en-US" sz="1800" dirty="0">
                <a:solidFill>
                  <a:schemeClr val="bg1"/>
                </a:solidFill>
                <a:latin typeface="Calibri"/>
                <a:cs typeface="Calibri"/>
              </a:rPr>
              <a:t>Solid waste: Household trash, industrial waste, construction debris.</a:t>
            </a:r>
            <a:endParaRPr lang="en-US" sz="1800" dirty="0">
              <a:solidFill>
                <a:schemeClr val="bg1"/>
              </a:solidFill>
              <a:cs typeface="Calibri"/>
            </a:endParaRPr>
          </a:p>
          <a:p>
            <a:r>
              <a:rPr lang="en-US" sz="1800" dirty="0">
                <a:solidFill>
                  <a:schemeClr val="bg1"/>
                </a:solidFill>
                <a:latin typeface="Calibri"/>
                <a:cs typeface="Calibri"/>
              </a:rPr>
              <a:t>Liquid waste: Wastewater from households, industries, and agricultural activities.</a:t>
            </a:r>
            <a:endParaRPr lang="en-US" sz="1800" dirty="0">
              <a:solidFill>
                <a:schemeClr val="bg1"/>
              </a:solidFill>
              <a:cs typeface="Calibri"/>
            </a:endParaRPr>
          </a:p>
          <a:p>
            <a:r>
              <a:rPr lang="en-US" sz="1800" dirty="0">
                <a:solidFill>
                  <a:schemeClr val="bg1"/>
                </a:solidFill>
                <a:latin typeface="Calibri"/>
                <a:cs typeface="Calibri"/>
              </a:rPr>
              <a:t>Gaseous waste: Emissions from vehicles, factories, and power plants.</a:t>
            </a:r>
            <a:endParaRPr lang="en-US" sz="1800" dirty="0">
              <a:solidFill>
                <a:schemeClr val="bg1"/>
              </a:solidFill>
            </a:endParaRPr>
          </a:p>
        </p:txBody>
      </p:sp>
    </p:spTree>
    <p:extLst>
      <p:ext uri="{BB962C8B-B14F-4D97-AF65-F5344CB8AC3E}">
        <p14:creationId xmlns:p14="http://schemas.microsoft.com/office/powerpoint/2010/main" val="181296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 large pile of garbage on a beach&#10;&#10;Description automatically generated">
            <a:extLst>
              <a:ext uri="{FF2B5EF4-FFF2-40B4-BE49-F238E27FC236}">
                <a16:creationId xmlns:a16="http://schemas.microsoft.com/office/drawing/2014/main" id="{61F85B01-0C02-701D-E765-50E4717A6B1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074" r="2" b="4516"/>
          <a:stretch/>
        </p:blipFill>
        <p:spPr>
          <a:xfrm>
            <a:off x="5546558" y="-1"/>
            <a:ext cx="6645441" cy="2391331"/>
          </a:xfrm>
          <a:prstGeom prst="rect">
            <a:avLst/>
          </a:prstGeom>
        </p:spPr>
      </p:pic>
      <p:pic>
        <p:nvPicPr>
          <p:cNvPr id="11" name="Picture 10">
            <a:extLst>
              <a:ext uri="{FF2B5EF4-FFF2-40B4-BE49-F238E27FC236}">
                <a16:creationId xmlns:a16="http://schemas.microsoft.com/office/drawing/2014/main" id="{B1B751CF-501F-B908-E723-722EC272453C}"/>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2575" r="2" b="7808"/>
          <a:stretch/>
        </p:blipFill>
        <p:spPr>
          <a:xfrm>
            <a:off x="5546558" y="2391337"/>
            <a:ext cx="6645441" cy="4466657"/>
          </a:xfrm>
          <a:prstGeom prst="rect">
            <a:avLst/>
          </a:prstGeom>
        </p:spPr>
      </p:pic>
      <p:sp>
        <p:nvSpPr>
          <p:cNvPr id="29" name="Rectangle 28">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FB966-B5BE-2492-39DB-C04402943826}"/>
              </a:ext>
            </a:extLst>
          </p:cNvPr>
          <p:cNvSpPr>
            <a:spLocks noGrp="1"/>
          </p:cNvSpPr>
          <p:nvPr>
            <p:ph type="title"/>
          </p:nvPr>
        </p:nvSpPr>
        <p:spPr>
          <a:xfrm>
            <a:off x="1187668" y="910431"/>
            <a:ext cx="4641631" cy="1466455"/>
          </a:xfrm>
        </p:spPr>
        <p:txBody>
          <a:bodyPr anchor="b">
            <a:noAutofit/>
          </a:bodyPr>
          <a:lstStyle/>
          <a:p>
            <a:r>
              <a:rPr lang="en-US" sz="3200" b="1" dirty="0">
                <a:solidFill>
                  <a:schemeClr val="bg1"/>
                </a:solidFill>
                <a:latin typeface="Calibri Light"/>
                <a:cs typeface="Calibri Light"/>
              </a:rPr>
              <a:t>Environmental Impact of Poor Waste Management</a:t>
            </a:r>
            <a:endParaRPr lang="en-US" sz="3200" b="1" dirty="0">
              <a:solidFill>
                <a:schemeClr val="bg1"/>
              </a:solidFill>
            </a:endParaRPr>
          </a:p>
        </p:txBody>
      </p:sp>
      <p:cxnSp>
        <p:nvCxnSpPr>
          <p:cNvPr id="31" name="Straight Connector 30">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8AAC6A-3131-285A-DF13-17C4F80EF102}"/>
              </a:ext>
            </a:extLst>
          </p:cNvPr>
          <p:cNvSpPr>
            <a:spLocks noGrp="1"/>
          </p:cNvSpPr>
          <p:nvPr>
            <p:ph idx="1"/>
          </p:nvPr>
        </p:nvSpPr>
        <p:spPr>
          <a:xfrm>
            <a:off x="1187668" y="2492080"/>
            <a:ext cx="4641631" cy="3015849"/>
          </a:xfrm>
        </p:spPr>
        <p:txBody>
          <a:bodyPr vert="horz" lIns="91440" tIns="45720" rIns="91440" bIns="45720" rtlCol="0" anchor="t">
            <a:noAutofit/>
          </a:bodyPr>
          <a:lstStyle/>
          <a:p>
            <a:r>
              <a:rPr lang="en-US" sz="1800" dirty="0">
                <a:solidFill>
                  <a:schemeClr val="bg1"/>
                </a:solidFill>
                <a:latin typeface="Calibri"/>
                <a:cs typeface="Calibri"/>
              </a:rPr>
              <a:t>Pollution of air, water, and soil: Improper disposal of waste leads to contamination of air, water bodies, and soil, posing serious health risks to humans, animals, and plants.</a:t>
            </a:r>
          </a:p>
          <a:p>
            <a:r>
              <a:rPr lang="en-US" sz="1800" dirty="0">
                <a:solidFill>
                  <a:schemeClr val="bg1"/>
                </a:solidFill>
                <a:latin typeface="Calibri"/>
                <a:cs typeface="Calibri"/>
              </a:rPr>
              <a:t>Harmful effects on wildlife and ecosystems: Wildlife can ingest or become entangled in waste materials, leading to injury or death. Polluted habitats disrupt ecosystems and threaten biodiversity.</a:t>
            </a:r>
            <a:endParaRPr lang="en-US" sz="1800">
              <a:solidFill>
                <a:schemeClr val="bg1"/>
              </a:solidFill>
              <a:cs typeface="Calibri"/>
            </a:endParaRPr>
          </a:p>
          <a:p>
            <a:r>
              <a:rPr lang="en-US" sz="1800" dirty="0">
                <a:solidFill>
                  <a:schemeClr val="bg1"/>
                </a:solidFill>
                <a:latin typeface="Calibri"/>
                <a:cs typeface="Calibri"/>
              </a:rPr>
              <a:t>Contribution to climate change: Landfills and incineration release greenhouse gases such as methane and carbon dioxide, exacerbating global warming and climate change.</a:t>
            </a:r>
            <a:endParaRPr lang="en-US" sz="2000" dirty="0">
              <a:solidFill>
                <a:schemeClr val="bg1"/>
              </a:solidFill>
              <a:cs typeface="Calibri" panose="020F0502020204030204"/>
            </a:endParaRPr>
          </a:p>
        </p:txBody>
      </p:sp>
    </p:spTree>
    <p:extLst>
      <p:ext uri="{BB962C8B-B14F-4D97-AF65-F5344CB8AC3E}">
        <p14:creationId xmlns:p14="http://schemas.microsoft.com/office/powerpoint/2010/main" val="30981281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TotalTime>
  <Words>934</Words>
  <Application>Microsoft Office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Google Sans</vt:lpstr>
      <vt:lpstr>office theme</vt:lpstr>
      <vt:lpstr>Waste Management: Strategies for a Sustainable Future</vt:lpstr>
      <vt:lpstr>Introduction</vt:lpstr>
      <vt:lpstr>PowerPoint Presentation</vt:lpstr>
      <vt:lpstr>Facts</vt:lpstr>
      <vt:lpstr>INDIA</vt:lpstr>
      <vt:lpstr>PowerPoint Presentation</vt:lpstr>
      <vt:lpstr>PowerPoint Presentation</vt:lpstr>
      <vt:lpstr>Types of Waste</vt:lpstr>
      <vt:lpstr>Environmental Impact of Poor Waste Management</vt:lpstr>
      <vt:lpstr>Waste Management Hierarchy</vt:lpstr>
      <vt:lpstr>Waste Prevention and Reduction</vt:lpstr>
      <vt:lpstr>Recycling</vt:lpstr>
      <vt:lpstr>Composting</vt:lpstr>
      <vt:lpstr>Energy Recovery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Prabhu, Nandan (Contractor)</cp:lastModifiedBy>
  <cp:revision>273</cp:revision>
  <dcterms:created xsi:type="dcterms:W3CDTF">2024-02-14T09:23:52Z</dcterms:created>
  <dcterms:modified xsi:type="dcterms:W3CDTF">2024-04-23T05:38:35Z</dcterms:modified>
</cp:coreProperties>
</file>